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2"/>
  </p:notesMasterIdLst>
  <p:handoutMasterIdLst>
    <p:handoutMasterId r:id="rId53"/>
  </p:handoutMasterIdLst>
  <p:sldIdLst>
    <p:sldId id="2480" r:id="rId5"/>
    <p:sldId id="2479" r:id="rId6"/>
    <p:sldId id="2481" r:id="rId7"/>
    <p:sldId id="2482" r:id="rId8"/>
    <p:sldId id="2483" r:id="rId9"/>
    <p:sldId id="2485" r:id="rId10"/>
    <p:sldId id="2484" r:id="rId11"/>
    <p:sldId id="2487" r:id="rId12"/>
    <p:sldId id="2486" r:id="rId13"/>
    <p:sldId id="2489" r:id="rId14"/>
    <p:sldId id="2488" r:id="rId15"/>
    <p:sldId id="2448" r:id="rId16"/>
    <p:sldId id="2462" r:id="rId17"/>
    <p:sldId id="2463" r:id="rId18"/>
    <p:sldId id="259" r:id="rId19"/>
    <p:sldId id="2451" r:id="rId20"/>
    <p:sldId id="2432" r:id="rId21"/>
    <p:sldId id="2465" r:id="rId22"/>
    <p:sldId id="2433" r:id="rId23"/>
    <p:sldId id="2466" r:id="rId24"/>
    <p:sldId id="2467" r:id="rId25"/>
    <p:sldId id="2478" r:id="rId26"/>
    <p:sldId id="2468" r:id="rId27"/>
    <p:sldId id="2469" r:id="rId28"/>
    <p:sldId id="2470" r:id="rId29"/>
    <p:sldId id="2471" r:id="rId30"/>
    <p:sldId id="2499" r:id="rId31"/>
    <p:sldId id="2502" r:id="rId32"/>
    <p:sldId id="2501" r:id="rId33"/>
    <p:sldId id="2500" r:id="rId34"/>
    <p:sldId id="2472" r:id="rId35"/>
    <p:sldId id="2473" r:id="rId36"/>
    <p:sldId id="2474" r:id="rId37"/>
    <p:sldId id="2475" r:id="rId38"/>
    <p:sldId id="2477" r:id="rId39"/>
    <p:sldId id="2476" r:id="rId40"/>
    <p:sldId id="2436" r:id="rId41"/>
    <p:sldId id="2464" r:id="rId42"/>
    <p:sldId id="2491" r:id="rId43"/>
    <p:sldId id="2490" r:id="rId44"/>
    <p:sldId id="2493" r:id="rId45"/>
    <p:sldId id="2492" r:id="rId46"/>
    <p:sldId id="2495" r:id="rId47"/>
    <p:sldId id="2494" r:id="rId48"/>
    <p:sldId id="2498" r:id="rId49"/>
    <p:sldId id="2497" r:id="rId50"/>
    <p:sldId id="249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342"/>
    <a:srgbClr val="01023B"/>
    <a:srgbClr val="898989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A67601-B1FA-0F4B-C85C-184B73FCC43B}" v="237" dt="2022-06-06T08:55:53.286"/>
    <p1510:client id="{1FB40BF3-21AB-4C72-B23F-860EEDF9791B}" v="3" dt="2023-07-06T08:12:39.239"/>
    <p1510:client id="{24405FFC-56D0-2A45-8246-E390226BEA1F}" v="7" dt="2022-03-04T13:14:24.516"/>
    <p1510:client id="{28101A80-6D9D-582C-6D2D-82AE3DD62E93}" v="1" dt="2022-10-22T05:09:38.726"/>
    <p1510:client id="{7C17D136-36BE-45F7-BFBA-128A159F60BC}" v="454" dt="2022-03-04T14:12:28.127"/>
    <p1510:client id="{A1D49363-A900-7A6C-60C5-493FD5033513}" v="1130" dt="2022-03-04T14:01:07.694"/>
    <p1510:client id="{EEB88DF0-8161-B1A3-23A1-ACC6436F84DC}" v="112" dt="2022-03-04T14:06:54.0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>
        <p:guide orient="horz" pos="1992"/>
        <p:guide pos="3840"/>
        <p:guide orient="horz" pos="14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2.wdp"/><Relationship Id="rId7" Type="http://schemas.openxmlformats.org/officeDocument/2006/relationships/image" Target="../media/image1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-ui.com/" TargetMode="External"/><Relationship Id="rId2" Type="http://schemas.openxmlformats.org/officeDocument/2006/relationships/hyperlink" Target="https://blog.hatchcoding.com/6-great-quotes-about-the-power-of-coding" TargetMode="Externa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10sp/ttsttt" TargetMode="Externa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3.0/" TargetMode="External"/><Relationship Id="rId2" Type="http://schemas.openxmlformats.org/officeDocument/2006/relationships/hyperlink" Target="https://blog.pulipuli.info/2017/07/weka-spin-animation-of-weka-bird.html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gif"/><Relationship Id="rId5" Type="http://schemas.openxmlformats.org/officeDocument/2006/relationships/hyperlink" Target="https://de.wikipedia.org/wiki/Datei:Weka.svg" TargetMode="External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hyperlink" Target="http://wiki.fablab.is/wiki/Inkscape_quick_start_guide" TargetMode="External"/><Relationship Id="rId18" Type="http://schemas.openxmlformats.org/officeDocument/2006/relationships/image" Target="../media/image25.png"/><Relationship Id="rId26" Type="http://schemas.openxmlformats.org/officeDocument/2006/relationships/image" Target="../media/image29.png"/><Relationship Id="rId39" Type="http://schemas.openxmlformats.org/officeDocument/2006/relationships/hyperlink" Target="http://www.w3.org/Mobile/planet" TargetMode="External"/><Relationship Id="rId21" Type="http://schemas.openxmlformats.org/officeDocument/2006/relationships/hyperlink" Target="https://www.ntrrg.dev/es/blog/go-golang/" TargetMode="External"/><Relationship Id="rId34" Type="http://schemas.openxmlformats.org/officeDocument/2006/relationships/image" Target="../media/image33.jpeg"/><Relationship Id="rId7" Type="http://schemas.openxmlformats.org/officeDocument/2006/relationships/hyperlink" Target="https://www.flickr.com/photos/141573413@N04/42099499622" TargetMode="External"/><Relationship Id="rId2" Type="http://schemas.openxmlformats.org/officeDocument/2006/relationships/image" Target="../media/image17.png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29" Type="http://schemas.openxmlformats.org/officeDocument/2006/relationships/hyperlink" Target="https://nyu-dataservices.github.io/Intro-Git-GitHub/" TargetMode="External"/><Relationship Id="rId41" Type="http://schemas.openxmlformats.org/officeDocument/2006/relationships/hyperlink" Target="https://about.gitlab.com/solutions/aws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jpeg"/><Relationship Id="rId11" Type="http://schemas.openxmlformats.org/officeDocument/2006/relationships/hyperlink" Target="https://nitayneeman.com/posts/standardizing-node.js-version-in-an-npm-package/" TargetMode="External"/><Relationship Id="rId24" Type="http://schemas.openxmlformats.org/officeDocument/2006/relationships/image" Target="../media/image28.png"/><Relationship Id="rId32" Type="http://schemas.openxmlformats.org/officeDocument/2006/relationships/image" Target="../media/image32.png"/><Relationship Id="rId37" Type="http://schemas.openxmlformats.org/officeDocument/2006/relationships/hyperlink" Target="https://en.wikipedia.org/wiki/Julia_(programming_language)" TargetMode="External"/><Relationship Id="rId40" Type="http://schemas.openxmlformats.org/officeDocument/2006/relationships/image" Target="../media/image36.png"/><Relationship Id="rId5" Type="http://schemas.openxmlformats.org/officeDocument/2006/relationships/hyperlink" Target="https://blog.pulipuli.info/2017/07/weka-spin-animation-of-weka-bird.html" TargetMode="External"/><Relationship Id="rId15" Type="http://schemas.openxmlformats.org/officeDocument/2006/relationships/hyperlink" Target="https://events.flutter.dev/" TargetMode="External"/><Relationship Id="rId23" Type="http://schemas.openxmlformats.org/officeDocument/2006/relationships/hyperlink" Target="https://azmisahin.com/" TargetMode="External"/><Relationship Id="rId28" Type="http://schemas.openxmlformats.org/officeDocument/2006/relationships/image" Target="../media/image30.png"/><Relationship Id="rId36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hyperlink" Target="https://code.makery.ch/blog/programming-with-dart/" TargetMode="External"/><Relationship Id="rId31" Type="http://schemas.openxmlformats.org/officeDocument/2006/relationships/hyperlink" Target="https://www.podfeet.com/blog/tag/microsoft/" TargetMode="External"/><Relationship Id="rId4" Type="http://schemas.openxmlformats.org/officeDocument/2006/relationships/image" Target="../media/image18.gif"/><Relationship Id="rId9" Type="http://schemas.openxmlformats.org/officeDocument/2006/relationships/hyperlink" Target="http://iambusychangingtheworld.blogspot.com/2013/09/python-write-dictionary-data-to-csv-file.html" TargetMode="External"/><Relationship Id="rId14" Type="http://schemas.openxmlformats.org/officeDocument/2006/relationships/image" Target="../media/image23.png"/><Relationship Id="rId22" Type="http://schemas.openxmlformats.org/officeDocument/2006/relationships/image" Target="../media/image27.png"/><Relationship Id="rId27" Type="http://schemas.openxmlformats.org/officeDocument/2006/relationships/hyperlink" Target="https://pt.wikipedia.org/wiki/OpenOffice.org" TargetMode="External"/><Relationship Id="rId30" Type="http://schemas.openxmlformats.org/officeDocument/2006/relationships/image" Target="../media/image31.png"/><Relationship Id="rId35" Type="http://schemas.openxmlformats.org/officeDocument/2006/relationships/hyperlink" Target="https://bezhare.blogspot.com/2011/04/bezhare-know-more-about-penguin-linux.html" TargetMode="External"/><Relationship Id="rId8" Type="http://schemas.openxmlformats.org/officeDocument/2006/relationships/image" Target="../media/image20.png"/><Relationship Id="rId3" Type="http://schemas.openxmlformats.org/officeDocument/2006/relationships/hyperlink" Target="https://de.wikipedia.org/wiki/Datei:Weka.svg" TargetMode="External"/><Relationship Id="rId12" Type="http://schemas.openxmlformats.org/officeDocument/2006/relationships/image" Target="../media/image22.png"/><Relationship Id="rId17" Type="http://schemas.openxmlformats.org/officeDocument/2006/relationships/hyperlink" Target="https://www.tomoyan.net/python/selenium" TargetMode="External"/><Relationship Id="rId25" Type="http://schemas.openxmlformats.org/officeDocument/2006/relationships/hyperlink" Target="http://extquickbytes.blogspot.com/2016/04/using-powerpoint-to-create-video.html" TargetMode="External"/><Relationship Id="rId33" Type="http://schemas.openxmlformats.org/officeDocument/2006/relationships/hyperlink" Target="http://stackoverflow.com/tags/postgresql/info" TargetMode="External"/><Relationship Id="rId38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2.wdp"/><Relationship Id="rId7" Type="http://schemas.openxmlformats.org/officeDocument/2006/relationships/image" Target="../media/image1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11" Type="http://schemas.openxmlformats.org/officeDocument/2006/relationships/hyperlink" Target="mailto:shivpatil@pm.me" TargetMode="External"/><Relationship Id="rId5" Type="http://schemas.openxmlformats.org/officeDocument/2006/relationships/image" Target="../media/image12.svg"/><Relationship Id="rId10" Type="http://schemas.openxmlformats.org/officeDocument/2006/relationships/hyperlink" Target="mailto:1000sp0001@gmail.com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google.com/document/d/1-Rqxwhrij607nuyx5uFVCuUtXB3FUWgCh1oIkIbBxqg/edit?usp=drivesdk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Projects</a:t>
            </a:r>
            <a:br>
              <a:rPr lang="en-US">
                <a:cs typeface="Calibri Light"/>
              </a:rPr>
            </a:br>
            <a:r>
              <a:rPr lang="en-US"/>
              <a:t>/ Skills</a:t>
            </a:r>
            <a:br>
              <a:rPr lang="en-US"/>
            </a:br>
            <a:r>
              <a:rPr lang="en-US"/>
              <a:t>list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</a:t>
            </a:fld>
            <a:endParaRPr lang="en-US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16C6B1C-5075-4D90-B407-EDBC8F4A1D80}"/>
              </a:ext>
            </a:extLst>
          </p:cNvPr>
          <p:cNvSpPr txBox="1">
            <a:spLocks/>
          </p:cNvSpPr>
          <p:nvPr/>
        </p:nvSpPr>
        <p:spPr>
          <a:xfrm>
            <a:off x="6196929" y="5207132"/>
            <a:ext cx="5652602" cy="71018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6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GO through all slides </a:t>
            </a:r>
            <a:endParaRPr lang="en-US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8728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>
                <a:cs typeface="Calibri Light"/>
              </a:rPr>
            </a:br>
            <a:r>
              <a:rPr lang="en-US">
                <a:cs typeface="Calibri Light"/>
              </a:rPr>
              <a:t>Login </a:t>
            </a:r>
            <a:br>
              <a:rPr lang="en-US">
                <a:cs typeface="Calibri Light"/>
              </a:rPr>
            </a:br>
            <a:r>
              <a:rPr lang="en-US">
                <a:cs typeface="Calibri Light"/>
              </a:rPr>
              <a:t>automation</a:t>
            </a:r>
            <a:endParaRPr lang="en-US"/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56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797D52-8EBC-46C3-BECE-06E18E9259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4286" y="2381"/>
            <a:ext cx="12192794" cy="68651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400">
                <a:cs typeface="Calibri"/>
              </a:rPr>
              <a:t>Login Automation</a:t>
            </a:r>
          </a:p>
          <a:p>
            <a:r>
              <a:rPr lang="en-US" sz="3600">
                <a:cs typeface="Calibri"/>
              </a:rPr>
              <a:t>Problem was we need to login every time for  web to college portal .</a:t>
            </a:r>
          </a:p>
          <a:p>
            <a:r>
              <a:rPr lang="en-US" sz="3600">
                <a:cs typeface="Calibri"/>
              </a:rPr>
              <a:t>What I did was generated python selenium script from </a:t>
            </a:r>
            <a:r>
              <a:rPr lang="en-US" sz="3600" err="1">
                <a:cs typeface="Calibri"/>
              </a:rPr>
              <a:t>Katalon</a:t>
            </a:r>
            <a:r>
              <a:rPr lang="en-US" sz="3600">
                <a:cs typeface="Calibri"/>
              </a:rPr>
              <a:t> web testing suite and modified it to run with selenium's chrome </a:t>
            </a:r>
            <a:r>
              <a:rPr lang="en-US" sz="3600" err="1">
                <a:cs typeface="Calibri"/>
              </a:rPr>
              <a:t>webdriver</a:t>
            </a:r>
            <a:r>
              <a:rPr lang="en-US" sz="3600">
                <a:cs typeface="Calibri"/>
              </a:rPr>
              <a:t> and wrote a windows batch script to start the script at login.</a:t>
            </a:r>
          </a:p>
        </p:txBody>
      </p:sp>
    </p:spTree>
    <p:extLst>
      <p:ext uri="{BB962C8B-B14F-4D97-AF65-F5344CB8AC3E}">
        <p14:creationId xmlns:p14="http://schemas.microsoft.com/office/powerpoint/2010/main" val="689654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I-</a:t>
            </a:r>
            <a:r>
              <a:rPr lang="en-US" err="1"/>
              <a:t>sIKHO</a:t>
            </a:r>
            <a:r>
              <a:rPr lang="en-US"/>
              <a:t> (INTERACTIVE SIKHO)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IN" dirty="0">
                <a:cs typeface="Calibri"/>
              </a:rPr>
              <a:t>17</a:t>
            </a:r>
            <a:r>
              <a:rPr lang="en-US" dirty="0">
                <a:cs typeface="Calibri"/>
              </a:rPr>
              <a:t>.10.2023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IN" dirty="0">
                <a:cs typeface="Calibri"/>
              </a:rPr>
              <a:t>React </a:t>
            </a:r>
            <a:r>
              <a:rPr lang="en-IN" dirty="0" err="1">
                <a:cs typeface="Calibri"/>
              </a:rPr>
              <a:t>js</a:t>
            </a:r>
            <a:r>
              <a:rPr lang="en-IN" dirty="0">
                <a:cs typeface="Calibri"/>
              </a:rPr>
              <a:t> and </a:t>
            </a:r>
            <a:r>
              <a:rPr lang="en-IN" dirty="0" err="1">
                <a:cs typeface="Calibri"/>
              </a:rPr>
              <a:t>websocket</a:t>
            </a:r>
            <a:r>
              <a:rPr lang="en-IN" dirty="0">
                <a:cs typeface="Calibri"/>
              </a:rPr>
              <a:t> </a:t>
            </a:r>
            <a:endParaRPr lang="en-US" dirty="0"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6E2331-88E6-43E7-BC77-E674BAD0DEF0}"/>
              </a:ext>
            </a:extLst>
          </p:cNvPr>
          <p:cNvSpPr/>
          <p:nvPr/>
        </p:nvSpPr>
        <p:spPr>
          <a:xfrm>
            <a:off x="6001" y="782"/>
            <a:ext cx="12191999" cy="18475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479717-3688-4B8E-9B2B-680032875DF3}"/>
              </a:ext>
            </a:extLst>
          </p:cNvPr>
          <p:cNvSpPr txBox="1"/>
          <p:nvPr/>
        </p:nvSpPr>
        <p:spPr>
          <a:xfrm>
            <a:off x="298537" y="4724400"/>
            <a:ext cx="379747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cs typeface="Calibri"/>
              </a:rPr>
              <a:t>Author :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cs typeface="Calibri"/>
              </a:rPr>
              <a:t>SHIVANAGOUDA R PATIL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pic>
        <p:nvPicPr>
          <p:cNvPr id="8" name="Picture Placeholder 7" descr="A group of people sitting at a table in front of a computer&#10;&#10;Description automatically generated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0464" r="20464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ea typeface="+mn-lt"/>
                <a:cs typeface="+mn-lt"/>
              </a:rPr>
              <a:t>Introduction/background</a:t>
            </a:r>
            <a:endParaRPr lang="en-US"/>
          </a:p>
          <a:p>
            <a:r>
              <a:rPr lang="en-US">
                <a:ea typeface="+mn-lt"/>
                <a:cs typeface="+mn-lt"/>
              </a:rPr>
              <a:t>Literature Survey</a:t>
            </a:r>
            <a:endParaRPr lang="en-US"/>
          </a:p>
          <a:p>
            <a:r>
              <a:rPr lang="en-US">
                <a:ea typeface="+mn-lt"/>
                <a:cs typeface="+mn-lt"/>
              </a:rPr>
              <a:t>Objectives</a:t>
            </a:r>
            <a:endParaRPr lang="en-US" err="1"/>
          </a:p>
          <a:p>
            <a:r>
              <a:rPr lang="en-US">
                <a:ea typeface="+mn-lt"/>
                <a:cs typeface="+mn-lt"/>
              </a:rPr>
              <a:t>Methodology</a:t>
            </a:r>
            <a:endParaRPr lang="en-US" err="1"/>
          </a:p>
          <a:p>
            <a:r>
              <a:rPr lang="en-US">
                <a:ea typeface="+mn-lt"/>
                <a:cs typeface="+mn-lt"/>
              </a:rPr>
              <a:t>Results</a:t>
            </a:r>
            <a:endParaRPr lang="en-US" err="1"/>
          </a:p>
          <a:p>
            <a:r>
              <a:rPr lang="en-US">
                <a:ea typeface="+mn-lt"/>
                <a:cs typeface="+mn-lt"/>
              </a:rPr>
              <a:t>Contributions</a:t>
            </a:r>
            <a:endParaRPr lang="en-US" err="1"/>
          </a:p>
          <a:p>
            <a:r>
              <a:rPr lang="en-US">
                <a:ea typeface="+mn-lt"/>
                <a:cs typeface="+mn-lt"/>
              </a:rPr>
              <a:t>Project deliverables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  {</a:t>
            </a:r>
            <a:r>
              <a:rPr lang="en-US" sz="2000"/>
              <a:t>CONTINUED </a:t>
            </a:r>
            <a:r>
              <a:rPr lang="en-US"/>
              <a:t>}</a:t>
            </a:r>
            <a:endParaRPr lang="en-US" sz="1600">
              <a:cs typeface="Calibri Light"/>
            </a:endParaRPr>
          </a:p>
        </p:txBody>
      </p:sp>
      <p:pic>
        <p:nvPicPr>
          <p:cNvPr id="8" name="Picture Placeholder 7" descr="A group of people sitting at a table in front of a computer&#10;&#10;Description automatically generated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0464" r="20464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20" y="2078875"/>
            <a:ext cx="4114800" cy="173209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ea typeface="+mn-lt"/>
                <a:cs typeface="+mn-lt"/>
              </a:rPr>
              <a:t>Challenges</a:t>
            </a:r>
          </a:p>
          <a:p>
            <a:r>
              <a:rPr lang="en-US">
                <a:ea typeface="+mn-lt"/>
                <a:cs typeface="+mn-lt"/>
              </a:rPr>
              <a:t>Conclusions</a:t>
            </a:r>
          </a:p>
          <a:p>
            <a:r>
              <a:rPr lang="en-US">
                <a:ea typeface="+mn-lt"/>
                <a:cs typeface="+mn-lt"/>
              </a:rPr>
              <a:t>Scope for future work</a:t>
            </a:r>
          </a:p>
          <a:p>
            <a:endParaRPr lang="en-US">
              <a:ea typeface="+mn-lt"/>
              <a:cs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36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017520" cy="464871"/>
          </a:xfrm>
        </p:spPr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142001"/>
            <a:ext cx="4646246" cy="221858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>
                <a:cs typeface="Calibri"/>
              </a:rPr>
              <a:t>On a positive note, </a:t>
            </a:r>
            <a:r>
              <a:rPr lang="en-US" b="1">
                <a:cs typeface="Calibri"/>
              </a:rPr>
              <a:t>NEW EDUCATION POLICY 2020</a:t>
            </a:r>
            <a:r>
              <a:rPr lang="en-US">
                <a:cs typeface="Calibri"/>
              </a:rPr>
              <a:t>  considers programming as skillset of future, which favors us in this project in future.</a:t>
            </a:r>
            <a:endParaRPr lang="en-US">
              <a:cs typeface="Biome Light"/>
            </a:endParaRPr>
          </a:p>
          <a:p>
            <a:pPr>
              <a:lnSpc>
                <a:spcPct val="100000"/>
              </a:lnSpc>
            </a:pPr>
            <a:r>
              <a:rPr lang="en-US">
                <a:cs typeface="Biome Light"/>
              </a:rPr>
              <a:t>Learning programming changes perspective towards life.</a:t>
            </a:r>
          </a:p>
          <a:p>
            <a:pPr>
              <a:lnSpc>
                <a:spcPct val="100000"/>
              </a:lnSpc>
            </a:pPr>
            <a:r>
              <a:rPr lang="en-US" i="1">
                <a:ea typeface="+mn-lt"/>
                <a:cs typeface="+mn-lt"/>
              </a:rPr>
              <a:t>“Whether you want to uncover the secrets of the universe, or you just want to pursue a career in the 21st century, basic computer programming is an essential skill to learn.”   - </a:t>
            </a:r>
            <a:r>
              <a:rPr lang="en-US">
                <a:ea typeface="+mn-lt"/>
                <a:cs typeface="+mn-lt"/>
              </a:rPr>
              <a:t>Stephen Hawking</a:t>
            </a:r>
          </a:p>
          <a:p>
            <a:pPr>
              <a:lnSpc>
                <a:spcPct val="100000"/>
              </a:lnSpc>
            </a:pP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endParaRPr lang="en-US" b="1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4210EAAC-42E8-47CD-8801-AEDD5E6F3C50}"/>
              </a:ext>
            </a:extLst>
          </p:cNvPr>
          <p:cNvSpPr txBox="1">
            <a:spLocks/>
          </p:cNvSpPr>
          <p:nvPr/>
        </p:nvSpPr>
        <p:spPr>
          <a:xfrm>
            <a:off x="6221364" y="4412511"/>
            <a:ext cx="3821272" cy="47530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3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PROBLEMS OUR PROJECT SOLVING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5BF713B1-9520-4917-9525-11BB23CC42C2}"/>
              </a:ext>
            </a:extLst>
          </p:cNvPr>
          <p:cNvSpPr txBox="1">
            <a:spLocks/>
          </p:cNvSpPr>
          <p:nvPr/>
        </p:nvSpPr>
        <p:spPr>
          <a:xfrm>
            <a:off x="6091825" y="4883113"/>
            <a:ext cx="4646246" cy="22185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>
                <a:ea typeface="+mn-lt"/>
                <a:cs typeface="Biome Light"/>
              </a:rPr>
              <a:t>Pandemic and pandemic which affected everyone .</a:t>
            </a:r>
          </a:p>
          <a:p>
            <a:pPr>
              <a:lnSpc>
                <a:spcPct val="100000"/>
              </a:lnSpc>
            </a:pPr>
            <a:r>
              <a:rPr lang="en-US">
                <a:ea typeface="+mn-lt"/>
                <a:cs typeface="Biome Light"/>
              </a:rPr>
              <a:t>Teaching programming without actual  live coding can be crumbles US.</a:t>
            </a: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Literature survey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797D52-8EBC-46C3-BECE-06E18E9259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4286" y="2381"/>
            <a:ext cx="12192794" cy="68651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3200">
                <a:cs typeface="Calibri" panose="020F0502020204030204"/>
              </a:rPr>
              <a:t>Existing code collaboration tools like GitHub, Bitbucket doesn't favor interaction (you need to know commands git push ,pull ,clone, rebase etc. )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3200">
                <a:cs typeface="Calibri" panose="020F0502020204030204"/>
              </a:rPr>
              <a:t>In case of online courses, there is lack of human interaction itself, which affects basic principle of humans as a social animal. 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3200" i="1">
                <a:ea typeface="+mn-lt"/>
                <a:cs typeface="+mn-lt"/>
              </a:rPr>
              <a:t>“A single conversation across the table with a wise man is better than ten years’ mere study of books.” –Henry Wadsworth Longfellow</a:t>
            </a:r>
            <a:endParaRPr lang="en-US" sz="32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objectives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5548612" cy="521700"/>
          </a:xfrm>
        </p:spPr>
        <p:txBody>
          <a:bodyPr/>
          <a:lstStyle/>
          <a:p>
            <a:r>
              <a:rPr lang="en-US"/>
              <a:t>Yeah, this is WHAT we are solving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22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19</a:t>
            </a:fld>
            <a:endParaRPr lang="en-US"/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C8390B19-8848-4A53-9969-344A0E0A45F0}"/>
              </a:ext>
            </a:extLst>
          </p:cNvPr>
          <p:cNvSpPr txBox="1">
            <a:spLocks/>
          </p:cNvSpPr>
          <p:nvPr/>
        </p:nvSpPr>
        <p:spPr>
          <a:xfrm>
            <a:off x="243462" y="-14907"/>
            <a:ext cx="12192794" cy="68651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2400">
                <a:cs typeface="Calibri" panose="020F0502020204030204"/>
              </a:rPr>
              <a:t>Intuitive frontend design. </a:t>
            </a:r>
            <a:r>
              <a:rPr lang="en-US" sz="2400">
                <a:ea typeface="+mn-lt"/>
                <a:cs typeface="+mn-lt"/>
              </a:rPr>
              <a:t>{stage 0}</a:t>
            </a:r>
            <a:endParaRPr lang="en-US" sz="2400">
              <a:cs typeface="Calibri" panose="020F0502020204030204"/>
            </a:endParaRP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2400">
                <a:cs typeface="Calibri" panose="020F0502020204030204"/>
              </a:rPr>
              <a:t>To create Online coding platform (Progressive Web App). </a:t>
            </a:r>
            <a:r>
              <a:rPr lang="en-US" sz="2400">
                <a:ea typeface="+mn-lt"/>
                <a:cs typeface="+mn-lt"/>
              </a:rPr>
              <a:t>{stage 0}</a:t>
            </a:r>
            <a:endParaRPr lang="en-US" sz="2400">
              <a:cs typeface="Calibri" panose="020F0502020204030204"/>
            </a:endParaRP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2400">
                <a:cs typeface="Calibri" panose="020F0502020204030204"/>
              </a:rPr>
              <a:t>Multi programming language support. </a:t>
            </a:r>
            <a:r>
              <a:rPr lang="en-US" sz="2400">
                <a:ea typeface="+mn-lt"/>
                <a:cs typeface="+mn-lt"/>
              </a:rPr>
              <a:t>{stage 0}</a:t>
            </a:r>
            <a:endParaRPr lang="en-US" sz="2400">
              <a:cs typeface="Calibri" panose="020F0502020204030204"/>
            </a:endParaRP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2400">
                <a:cs typeface="Calibri" panose="020F0502020204030204"/>
              </a:rPr>
              <a:t>Aiding with a whiteboard concept as in class. {stage 0}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2400">
                <a:cs typeface="Calibri" panose="020F0502020204030204"/>
              </a:rPr>
              <a:t>Enabling Videoconferencing. {stage 0}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2400">
                <a:cs typeface="Calibri" panose="020F0502020204030204"/>
              </a:rPr>
              <a:t>Code saving capability. {stage 0}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2400">
                <a:cs typeface="Calibri" panose="020F0502020204030204"/>
              </a:rPr>
              <a:t>Making very own APIs for this .</a:t>
            </a:r>
            <a:r>
              <a:rPr lang="en-US" sz="2400">
                <a:ea typeface="+mn-lt"/>
                <a:cs typeface="+mn-lt"/>
              </a:rPr>
              <a:t>{stage *}</a:t>
            </a:r>
            <a:endParaRPr lang="en-US" sz="2400">
              <a:cs typeface="Calibri" panose="020F0502020204030204"/>
            </a:endParaRP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2400">
                <a:cs typeface="Calibri" panose="020F0502020204030204"/>
              </a:rPr>
              <a:t>Featuring Multilanguage support. </a:t>
            </a:r>
            <a:r>
              <a:rPr lang="en-US" sz="2400">
                <a:ea typeface="+mn-lt"/>
                <a:cs typeface="+mn-lt"/>
              </a:rPr>
              <a:t>{stage 1}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2400">
                <a:ea typeface="+mn-lt"/>
                <a:cs typeface="+mn-lt"/>
              </a:rPr>
              <a:t>Code Version controlling. {stage 2}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2400">
                <a:ea typeface="+mn-lt"/>
                <a:cs typeface="+mn-lt"/>
              </a:rPr>
              <a:t>Deployment on cloud applying microservice architecture. {stage *)</a:t>
            </a:r>
          </a:p>
          <a:p>
            <a:pPr marL="0" indent="0">
              <a:buNone/>
            </a:pPr>
            <a:endParaRPr lang="en-US" sz="2400">
              <a:ea typeface="+mn-lt"/>
              <a:cs typeface="+mn-lt"/>
            </a:endParaRPr>
          </a:p>
          <a:p>
            <a:pPr marL="342900" indent="-342900">
              <a:buFont typeface="Arial" panose="05000000000000000000" pitchFamily="2" charset="2"/>
              <a:buChar char="•"/>
            </a:pPr>
            <a:endParaRPr lang="en-US" sz="2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797D52-8EBC-46C3-BECE-06E18E9259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4286" y="2381"/>
            <a:ext cx="12192794" cy="68651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3200" dirty="0">
                <a:cs typeface="Calibri" panose="020F0502020204030204"/>
              </a:rPr>
              <a:t>Blood bank management system (DBMS crud operations )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3200" dirty="0">
                <a:cs typeface="Calibri" panose="020F0502020204030204"/>
              </a:rPr>
              <a:t>Binary Clock (computer graphics )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3200" dirty="0" err="1">
                <a:cs typeface="Calibri" panose="020F0502020204030204"/>
              </a:rPr>
              <a:t>ColabDEV</a:t>
            </a:r>
            <a:r>
              <a:rPr lang="en-US" sz="3200" dirty="0">
                <a:cs typeface="Calibri" panose="020F0502020204030204"/>
              </a:rPr>
              <a:t> (code collaboration tool )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3200" dirty="0">
                <a:cs typeface="Calibri" panose="020F0502020204030204"/>
              </a:rPr>
              <a:t>Login automation (selenium web automation)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3200" dirty="0">
                <a:cs typeface="Calibri" panose="020F0502020204030204"/>
              </a:rPr>
              <a:t>I-</a:t>
            </a:r>
            <a:r>
              <a:rPr lang="en-US" sz="3200" dirty="0" err="1">
                <a:cs typeface="Calibri" panose="020F0502020204030204"/>
              </a:rPr>
              <a:t>Sikho</a:t>
            </a:r>
            <a:r>
              <a:rPr lang="en-US" sz="3200" dirty="0">
                <a:cs typeface="Calibri" panose="020F0502020204030204"/>
              </a:rPr>
              <a:t> 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3200" dirty="0">
                <a:cs typeface="Calibri" panose="020F0502020204030204"/>
              </a:rPr>
              <a:t>TTSSTT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3200" dirty="0" err="1">
                <a:cs typeface="Calibri" panose="020F0502020204030204"/>
              </a:rPr>
              <a:t>NoCode</a:t>
            </a:r>
            <a:r>
              <a:rPr lang="en-US" sz="3200" dirty="0">
                <a:cs typeface="Calibri" panose="020F0502020204030204"/>
              </a:rPr>
              <a:t> web development with Grape.js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3200" dirty="0">
                <a:ea typeface="+mn-lt"/>
                <a:cs typeface="+mn-lt"/>
              </a:rPr>
              <a:t>Data science project with Weka on Wingo data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endParaRPr lang="en-US" sz="3200">
              <a:cs typeface="Calibri" panose="020F0502020204030204"/>
            </a:endParaRPr>
          </a:p>
          <a:p>
            <a:pPr marL="342900" indent="-342900">
              <a:buFont typeface="Arial" panose="05000000000000000000" pitchFamily="2" charset="2"/>
              <a:buChar char="•"/>
            </a:pPr>
            <a:endParaRPr lang="en-US" sz="32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207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62871"/>
            <a:ext cx="5742052" cy="1661297"/>
          </a:xfrm>
        </p:spPr>
        <p:txBody>
          <a:bodyPr>
            <a:normAutofit/>
          </a:bodyPr>
          <a:lstStyle/>
          <a:p>
            <a:r>
              <a:rPr lang="en-US"/>
              <a:t>methodology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5548612" cy="521700"/>
          </a:xfrm>
        </p:spPr>
        <p:txBody>
          <a:bodyPr/>
          <a:lstStyle/>
          <a:p>
            <a:r>
              <a:rPr lang="en-US"/>
              <a:t>This is how we are doing 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F31C471-40C0-4B54-A291-D62A09EF8124}"/>
              </a:ext>
            </a:extLst>
          </p:cNvPr>
          <p:cNvSpPr txBox="1">
            <a:spLocks/>
          </p:cNvSpPr>
          <p:nvPr/>
        </p:nvSpPr>
        <p:spPr>
          <a:xfrm>
            <a:off x="6188392" y="4914868"/>
            <a:ext cx="5548612" cy="52170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6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One step at a time</a:t>
            </a:r>
          </a:p>
        </p:txBody>
      </p:sp>
    </p:spTree>
    <p:extLst>
      <p:ext uri="{BB962C8B-B14F-4D97-AF65-F5344CB8AC3E}">
        <p14:creationId xmlns:p14="http://schemas.microsoft.com/office/powerpoint/2010/main" val="447832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2EC45-0E81-494E-ABBA-8DA24BE40C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2B7595-411B-46DE-AF8F-CFBB7EB07038}"/>
              </a:ext>
            </a:extLst>
          </p:cNvPr>
          <p:cNvSpPr/>
          <p:nvPr/>
        </p:nvSpPr>
        <p:spPr>
          <a:xfrm>
            <a:off x="352425" y="233362"/>
            <a:ext cx="1643060" cy="1023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Stage 0*</a:t>
            </a:r>
          </a:p>
          <a:p>
            <a:pPr algn="ctr"/>
            <a:r>
              <a:rPr lang="en-US">
                <a:cs typeface="Calibri"/>
              </a:rPr>
              <a:t>Current stage of project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868795-901A-42D6-9289-890D59A060E1}"/>
              </a:ext>
            </a:extLst>
          </p:cNvPr>
          <p:cNvSpPr/>
          <p:nvPr/>
        </p:nvSpPr>
        <p:spPr>
          <a:xfrm>
            <a:off x="590549" y="3245644"/>
            <a:ext cx="1833561" cy="904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Intuitive frontend  design</a:t>
            </a:r>
          </a:p>
          <a:p>
            <a:pPr algn="ctr"/>
            <a:r>
              <a:rPr lang="en-US">
                <a:cs typeface="Calibri"/>
              </a:rPr>
              <a:t>module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C19755B-D18D-4E9B-919C-A7180AE58D9D}"/>
              </a:ext>
            </a:extLst>
          </p:cNvPr>
          <p:cNvSpPr/>
          <p:nvPr/>
        </p:nvSpPr>
        <p:spPr>
          <a:xfrm>
            <a:off x="9472612" y="340518"/>
            <a:ext cx="1488280" cy="9167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Stage 2* </a:t>
            </a:r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6D757D5-929C-4AAF-B19E-4F5E91EEF8FD}"/>
              </a:ext>
            </a:extLst>
          </p:cNvPr>
          <p:cNvSpPr/>
          <p:nvPr/>
        </p:nvSpPr>
        <p:spPr>
          <a:xfrm>
            <a:off x="5210174" y="340518"/>
            <a:ext cx="1488280" cy="9167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Stage 1*</a:t>
            </a:r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B8D0AE-F908-4809-9911-193556A3B00D}"/>
              </a:ext>
            </a:extLst>
          </p:cNvPr>
          <p:cNvCxnSpPr/>
          <p:nvPr/>
        </p:nvCxnSpPr>
        <p:spPr>
          <a:xfrm flipH="1" flipV="1">
            <a:off x="1314450" y="1254918"/>
            <a:ext cx="97629" cy="2157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9B2C905-5DD6-4A43-85F1-89FA689B0236}"/>
              </a:ext>
            </a:extLst>
          </p:cNvPr>
          <p:cNvSpPr/>
          <p:nvPr/>
        </p:nvSpPr>
        <p:spPr>
          <a:xfrm>
            <a:off x="590549" y="4614862"/>
            <a:ext cx="1833561" cy="916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Coding platform module</a:t>
            </a:r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4AED05-AF3B-4251-BFB9-6003745C747C}"/>
              </a:ext>
            </a:extLst>
          </p:cNvPr>
          <p:cNvCxnSpPr>
            <a:cxnSpLocks/>
          </p:cNvCxnSpPr>
          <p:nvPr/>
        </p:nvCxnSpPr>
        <p:spPr>
          <a:xfrm flipH="1" flipV="1">
            <a:off x="1302543" y="4148138"/>
            <a:ext cx="14286" cy="1204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502239-281E-4EC6-B66A-93606A47038D}"/>
              </a:ext>
            </a:extLst>
          </p:cNvPr>
          <p:cNvCxnSpPr>
            <a:cxnSpLocks/>
          </p:cNvCxnSpPr>
          <p:nvPr/>
        </p:nvCxnSpPr>
        <p:spPr>
          <a:xfrm flipV="1">
            <a:off x="1995485" y="814386"/>
            <a:ext cx="3212307" cy="50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A9195-40A0-40C5-9902-F9C6EFC92C5E}"/>
              </a:ext>
            </a:extLst>
          </p:cNvPr>
          <p:cNvCxnSpPr>
            <a:cxnSpLocks/>
          </p:cNvCxnSpPr>
          <p:nvPr/>
        </p:nvCxnSpPr>
        <p:spPr>
          <a:xfrm flipV="1">
            <a:off x="6269828" y="862010"/>
            <a:ext cx="3212307" cy="50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E16A11-2A1F-49C4-AC3C-8FA8CD98C089}"/>
              </a:ext>
            </a:extLst>
          </p:cNvPr>
          <p:cNvCxnSpPr>
            <a:cxnSpLocks/>
          </p:cNvCxnSpPr>
          <p:nvPr/>
        </p:nvCxnSpPr>
        <p:spPr>
          <a:xfrm flipH="1">
            <a:off x="2421731" y="5055394"/>
            <a:ext cx="919159" cy="33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2493D2E-A982-478C-BB56-10CA4BF2B595}"/>
              </a:ext>
            </a:extLst>
          </p:cNvPr>
          <p:cNvSpPr/>
          <p:nvPr/>
        </p:nvSpPr>
        <p:spPr>
          <a:xfrm>
            <a:off x="3114674" y="4686297"/>
            <a:ext cx="2095498" cy="916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Multiprogramming languages module</a:t>
            </a:r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A44B26D-C13C-4EAD-B600-0444176778B2}"/>
              </a:ext>
            </a:extLst>
          </p:cNvPr>
          <p:cNvCxnSpPr>
            <a:cxnSpLocks/>
          </p:cNvCxnSpPr>
          <p:nvPr/>
        </p:nvCxnSpPr>
        <p:spPr>
          <a:xfrm flipH="1">
            <a:off x="2457450" y="3709987"/>
            <a:ext cx="919159" cy="33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5443DC5-8D93-4D1A-8E10-D9AA04055CCA}"/>
              </a:ext>
            </a:extLst>
          </p:cNvPr>
          <p:cNvSpPr/>
          <p:nvPr/>
        </p:nvSpPr>
        <p:spPr>
          <a:xfrm>
            <a:off x="3150393" y="3328985"/>
            <a:ext cx="2095498" cy="916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Videoconferencing</a:t>
            </a:r>
          </a:p>
          <a:p>
            <a:pPr algn="ctr"/>
            <a:r>
              <a:rPr lang="en-US">
                <a:cs typeface="Calibri" panose="020F0502020204030204"/>
              </a:rPr>
              <a:t>module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D7E3A3-6EC4-43B0-B556-0459D4E1BCAD}"/>
              </a:ext>
            </a:extLst>
          </p:cNvPr>
          <p:cNvCxnSpPr>
            <a:cxnSpLocks/>
          </p:cNvCxnSpPr>
          <p:nvPr/>
        </p:nvCxnSpPr>
        <p:spPr>
          <a:xfrm flipH="1">
            <a:off x="2231231" y="2412206"/>
            <a:ext cx="1097752" cy="86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490E749-F941-4370-B988-ABEC5F6FBA79}"/>
              </a:ext>
            </a:extLst>
          </p:cNvPr>
          <p:cNvSpPr/>
          <p:nvPr/>
        </p:nvSpPr>
        <p:spPr>
          <a:xfrm>
            <a:off x="3102768" y="2114547"/>
            <a:ext cx="2095498" cy="916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Whiteboard module</a:t>
            </a:r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E58A02C-7DCC-4AEE-9629-333CCA004F33}"/>
              </a:ext>
            </a:extLst>
          </p:cNvPr>
          <p:cNvCxnSpPr>
            <a:cxnSpLocks/>
          </p:cNvCxnSpPr>
          <p:nvPr/>
        </p:nvCxnSpPr>
        <p:spPr>
          <a:xfrm flipH="1" flipV="1">
            <a:off x="1612106" y="5541168"/>
            <a:ext cx="1764502" cy="1014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2ADA9B9-D508-48AA-8AE2-7183CB313406}"/>
              </a:ext>
            </a:extLst>
          </p:cNvPr>
          <p:cNvSpPr/>
          <p:nvPr/>
        </p:nvSpPr>
        <p:spPr>
          <a:xfrm>
            <a:off x="3150393" y="5853109"/>
            <a:ext cx="2095498" cy="916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Code saving module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95F4F4F-86CF-4435-B86E-A2DAA9328809}"/>
              </a:ext>
            </a:extLst>
          </p:cNvPr>
          <p:cNvSpPr/>
          <p:nvPr/>
        </p:nvSpPr>
        <p:spPr>
          <a:xfrm>
            <a:off x="5954887" y="3734939"/>
            <a:ext cx="6041194" cy="155351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ea typeface="+mn-lt"/>
                <a:cs typeface="+mn-lt"/>
              </a:rPr>
              <a:t>*  means</a:t>
            </a:r>
            <a:endParaRPr lang="en-US" sz="240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To develop own APIs 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Deployment using  cloud microservice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929812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7B2DE0-890A-43EB-91E8-0DFF4827FB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75DE1-4BAD-413B-9DAD-55B238E2C5CF}"/>
              </a:ext>
            </a:extLst>
          </p:cNvPr>
          <p:cNvSpPr txBox="1"/>
          <p:nvPr/>
        </p:nvSpPr>
        <p:spPr>
          <a:xfrm>
            <a:off x="684757" y="340291"/>
            <a:ext cx="10947747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3000"/>
              <a:t>The development of the project is divided into multiple modules.</a:t>
            </a:r>
            <a:endParaRPr lang="en-US" sz="3000">
              <a:cs typeface="Calibri"/>
            </a:endParaRPr>
          </a:p>
          <a:p>
            <a:pPr algn="just"/>
            <a:endParaRPr lang="en-US" sz="3000"/>
          </a:p>
          <a:p>
            <a:pPr marL="457200" indent="-457200" algn="just">
              <a:buFont typeface="Arial"/>
              <a:buChar char="•"/>
            </a:pPr>
            <a:r>
              <a:rPr lang="en-US" sz="3000"/>
              <a:t>The main module, Coding Platform, is the core of the project. This module consists of developing a compiler for working on programs.</a:t>
            </a:r>
            <a:endParaRPr lang="en-US" sz="3000">
              <a:cs typeface="Calibri"/>
            </a:endParaRPr>
          </a:p>
          <a:p>
            <a:pPr algn="just"/>
            <a:endParaRPr lang="en-US" sz="3000">
              <a:cs typeface="Calibri"/>
            </a:endParaRPr>
          </a:p>
          <a:p>
            <a:pPr marL="457200" indent="-457200" algn="just">
              <a:buFont typeface="Arial"/>
              <a:buChar char="•"/>
            </a:pPr>
            <a:r>
              <a:rPr lang="en-US" sz="3000"/>
              <a:t>The other module, Design, is the main interface of the project, using which users can make use of the features of the project.</a:t>
            </a:r>
            <a:endParaRPr lang="en-US" sz="3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6762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62871"/>
            <a:ext cx="5849208" cy="1661297"/>
          </a:xfrm>
        </p:spPr>
        <p:txBody>
          <a:bodyPr>
            <a:normAutofit/>
          </a:bodyPr>
          <a:lstStyle/>
          <a:p>
            <a:r>
              <a:rPr lang="en-US"/>
              <a:t>contributions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5548612" cy="521700"/>
          </a:xfrm>
        </p:spPr>
        <p:txBody>
          <a:bodyPr/>
          <a:lstStyle/>
          <a:p>
            <a:r>
              <a:rPr lang="en-US">
                <a:cs typeface="Calibri"/>
              </a:rPr>
              <a:t>credits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32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742B3E-4A29-468E-8C7E-2BB03B9E4E93}"/>
              </a:ext>
            </a:extLst>
          </p:cNvPr>
          <p:cNvSpPr txBox="1"/>
          <p:nvPr/>
        </p:nvSpPr>
        <p:spPr>
          <a:xfrm>
            <a:off x="-2381" y="-2382"/>
            <a:ext cx="12065792" cy="7478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0">
                <a:latin typeface="CordiaUPC"/>
                <a:cs typeface="CordiaUPC"/>
              </a:rPr>
              <a:t>Nodejs  API</a:t>
            </a:r>
            <a:r>
              <a:rPr lang="en-US" sz="8000">
                <a:latin typeface="CordiaUPC"/>
                <a:cs typeface="Calibri"/>
              </a:rPr>
              <a:t>s</a:t>
            </a:r>
            <a:r>
              <a:rPr lang="en-US" sz="8000">
                <a:latin typeface="CordiaUPC"/>
                <a:cs typeface="CordiaUPC"/>
              </a:rPr>
              <a:t> </a:t>
            </a:r>
          </a:p>
          <a:p>
            <a:r>
              <a:rPr lang="en-US" sz="8000">
                <a:latin typeface="CordiaUPC"/>
                <a:cs typeface="Calibri"/>
              </a:rPr>
              <a:t>React ,Express ,JavaScript APIs</a:t>
            </a:r>
          </a:p>
          <a:p>
            <a:r>
              <a:rPr lang="en-US" sz="8000">
                <a:latin typeface="CordiaUPC"/>
                <a:cs typeface="Calibri"/>
              </a:rPr>
              <a:t>Material UI API</a:t>
            </a:r>
          </a:p>
          <a:p>
            <a:r>
              <a:rPr lang="en-US" sz="8000">
                <a:latin typeface="CordiaUPC"/>
                <a:cs typeface="Calibri"/>
              </a:rPr>
              <a:t>Judge API</a:t>
            </a:r>
          </a:p>
          <a:p>
            <a:r>
              <a:rPr lang="en-US" sz="8000">
                <a:latin typeface="CordiaUPC"/>
                <a:cs typeface="Calibri"/>
              </a:rPr>
              <a:t>Postman for API testing</a:t>
            </a:r>
          </a:p>
          <a:p>
            <a:endParaRPr lang="en-US" sz="8000">
              <a:latin typeface="CordiaUP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2208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62871"/>
            <a:ext cx="5849208" cy="1661297"/>
          </a:xfrm>
        </p:spPr>
        <p:txBody>
          <a:bodyPr>
            <a:normAutofit fontScale="90000"/>
          </a:bodyPr>
          <a:lstStyle/>
          <a:p>
            <a:r>
              <a:rPr lang="en-US"/>
              <a:t>Project deliverables 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5548612" cy="521700"/>
          </a:xfrm>
        </p:spPr>
        <p:txBody>
          <a:bodyPr/>
          <a:lstStyle/>
          <a:p>
            <a:r>
              <a:rPr lang="en-US">
                <a:cs typeface="Calibri"/>
              </a:rPr>
              <a:t>I-</a:t>
            </a:r>
            <a:r>
              <a:rPr lang="en-US" err="1">
                <a:cs typeface="Calibri"/>
              </a:rPr>
              <a:t>sikho</a:t>
            </a:r>
            <a:r>
              <a:rPr lang="en-US">
                <a:cs typeface="Calibri"/>
              </a:rPr>
              <a:t> itself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60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742B3E-4A29-468E-8C7E-2BB03B9E4E93}"/>
              </a:ext>
            </a:extLst>
          </p:cNvPr>
          <p:cNvSpPr txBox="1"/>
          <p:nvPr/>
        </p:nvSpPr>
        <p:spPr>
          <a:xfrm>
            <a:off x="3204642" y="2353641"/>
            <a:ext cx="5782716" cy="2150719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Progressive Web App (PWA)</a:t>
            </a:r>
            <a:r>
              <a:rPr lang="en-US" sz="36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for Computerphiles</a:t>
            </a:r>
            <a:endParaRPr lang="en-US" sz="3600" kern="120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2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22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CA8D91-2337-D3E2-AAFE-BA00F01B3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AE7F86-625D-F752-547A-B9F690444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77C122-5396-4952-0E04-64FE1F082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71EECB-44A6-7B1A-2909-BDE2687AA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30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AE0FA-1AA4-5594-F45C-1C8B6159B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B56DE1-3D56-6D5E-EB6D-15931E66B8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9C2C70-3EBA-5245-008A-58B6620EE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3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AE0FA-1AA4-5594-F45C-1C8B6159B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B56DE1-3D56-6D5E-EB6D-15931E66B8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9C2C70-3EBA-5245-008A-58B6620EE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43A7DE-3115-50D3-9768-0A1752DFA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63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797D52-8EBC-46C3-BECE-06E18E9259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4286" y="2381"/>
            <a:ext cx="12192794" cy="68651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3200">
                <a:cs typeface="Calibri" panose="020F0502020204030204"/>
              </a:rPr>
              <a:t>Helped others with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3200">
                <a:cs typeface="Calibri" panose="020F0502020204030204"/>
              </a:rPr>
              <a:t>\Park management system 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3200">
                <a:cs typeface="Calibri" panose="020F0502020204030204"/>
              </a:rPr>
              <a:t>\Flower shop management system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endParaRPr lang="en-US" sz="3200">
              <a:cs typeface="Calibri" panose="020F0502020204030204"/>
            </a:endParaRP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3200">
                <a:cs typeface="Calibri" panose="020F0502020204030204"/>
              </a:rPr>
              <a:t>Worked on OPENSTACK (building cloud infrastructure with opensource software)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endParaRPr lang="en-US" sz="32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52541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AE0FA-1AA4-5594-F45C-1C8B6159B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B56DE1-3D56-6D5E-EB6D-15931E66B8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9C2C70-3EBA-5245-008A-58B6620EE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43A7DE-3115-50D3-9768-0A1752DFA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3B7589-8E21-A298-366D-8E2F8B385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59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62871"/>
            <a:ext cx="5849208" cy="1661297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5548612" cy="521700"/>
          </a:xfrm>
        </p:spPr>
        <p:txBody>
          <a:bodyPr/>
          <a:lstStyle/>
          <a:p>
            <a:r>
              <a:rPr lang="en-US">
                <a:cs typeface="Calibri"/>
              </a:rPr>
              <a:t>It's tough ,nothing comes easily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67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742B3E-4A29-468E-8C7E-2BB03B9E4E93}"/>
              </a:ext>
            </a:extLst>
          </p:cNvPr>
          <p:cNvSpPr txBox="1"/>
          <p:nvPr/>
        </p:nvSpPr>
        <p:spPr>
          <a:xfrm>
            <a:off x="-2381" y="-2382"/>
            <a:ext cx="12065792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143000" indent="-1143000">
              <a:buFont typeface="Arial"/>
              <a:buChar char="•"/>
            </a:pPr>
            <a:r>
              <a:rPr lang="en-US" sz="6600">
                <a:latin typeface="CordiaUPC"/>
                <a:cs typeface="CordiaUPC"/>
              </a:rPr>
              <a:t>Since it is third party APIs based, any change would require modifications. Challenge is to develop API independent PWA.</a:t>
            </a:r>
          </a:p>
          <a:p>
            <a:pPr marL="1143000" indent="-1143000">
              <a:buFont typeface="Arial"/>
              <a:buChar char="•"/>
            </a:pPr>
            <a:r>
              <a:rPr lang="en-US" sz="6600">
                <a:latin typeface="CordiaUPC"/>
                <a:cs typeface="CordiaUPC"/>
              </a:rPr>
              <a:t>Implementation at stage 2 code version controlling sounds troublesome.</a:t>
            </a:r>
          </a:p>
        </p:txBody>
      </p:sp>
    </p:spTree>
    <p:extLst>
      <p:ext uri="{BB962C8B-B14F-4D97-AF65-F5344CB8AC3E}">
        <p14:creationId xmlns:p14="http://schemas.microsoft.com/office/powerpoint/2010/main" val="872194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62871"/>
            <a:ext cx="5849208" cy="1661297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5548612" cy="521700"/>
          </a:xfrm>
        </p:spPr>
        <p:txBody>
          <a:bodyPr/>
          <a:lstStyle/>
          <a:p>
            <a:r>
              <a:rPr lang="en-US">
                <a:cs typeface="Calibri"/>
              </a:rPr>
              <a:t>Let's do this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79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742B3E-4A29-468E-8C7E-2BB03B9E4E93}"/>
              </a:ext>
            </a:extLst>
          </p:cNvPr>
          <p:cNvSpPr txBox="1"/>
          <p:nvPr/>
        </p:nvSpPr>
        <p:spPr>
          <a:xfrm>
            <a:off x="-2381" y="-2382"/>
            <a:ext cx="12065792" cy="6247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0">
                <a:latin typeface="CordiaUPC"/>
                <a:cs typeface="CordiaUPC"/>
              </a:rPr>
              <a:t>Let's welcome NEP2020, and </a:t>
            </a:r>
          </a:p>
          <a:p>
            <a:r>
              <a:rPr lang="en-US" sz="8000">
                <a:latin typeface="CordiaUPC"/>
                <a:cs typeface="CordiaUPC"/>
              </a:rPr>
              <a:t>Education revolution flourish. Our solution aids the learning process of programming remotely, intuitively and seamlessly.</a:t>
            </a:r>
          </a:p>
        </p:txBody>
      </p:sp>
    </p:spTree>
    <p:extLst>
      <p:ext uri="{BB962C8B-B14F-4D97-AF65-F5344CB8AC3E}">
        <p14:creationId xmlns:p14="http://schemas.microsoft.com/office/powerpoint/2010/main" val="3710936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62871"/>
            <a:ext cx="5849208" cy="1661297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Scope for future work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5548612" cy="521700"/>
          </a:xfrm>
        </p:spPr>
        <p:txBody>
          <a:bodyPr/>
          <a:lstStyle/>
          <a:p>
            <a:r>
              <a:rPr lang="en-US">
                <a:cs typeface="Calibri"/>
              </a:rPr>
              <a:t>Alternate use cases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57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742B3E-4A29-468E-8C7E-2BB03B9E4E93}"/>
              </a:ext>
            </a:extLst>
          </p:cNvPr>
          <p:cNvSpPr txBox="1"/>
          <p:nvPr/>
        </p:nvSpPr>
        <p:spPr>
          <a:xfrm>
            <a:off x="60249" y="1263119"/>
            <a:ext cx="1206579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1143000" indent="-1143000" algn="just">
              <a:buFont typeface="Arial"/>
              <a:buChar char="•"/>
            </a:pPr>
            <a:r>
              <a:rPr lang="en-US" sz="4800">
                <a:latin typeface="CordiaUPC"/>
                <a:cs typeface="CordiaUPC"/>
              </a:rPr>
              <a:t>Incorporating the new languages that may be foreseen.</a:t>
            </a:r>
          </a:p>
          <a:p>
            <a:pPr marL="1143000" indent="-1143000" algn="just">
              <a:buFont typeface="Arial"/>
              <a:buChar char="•"/>
            </a:pPr>
            <a:r>
              <a:rPr lang="en-US" sz="4800">
                <a:latin typeface="CordiaUPC"/>
                <a:cs typeface="CordiaUPC"/>
              </a:rPr>
              <a:t>Customizing for software development teams, remotely possibly.</a:t>
            </a:r>
            <a:endParaRPr lang="en-US">
              <a:cs typeface="Calibri" panose="020F0502020204030204"/>
            </a:endParaRPr>
          </a:p>
          <a:p>
            <a:pPr marL="1143000" indent="-1143000" algn="just">
              <a:buFont typeface="Arial"/>
              <a:buChar char="•"/>
            </a:pPr>
            <a:r>
              <a:rPr lang="en-US" sz="4800">
                <a:latin typeface="CordiaUPC"/>
                <a:cs typeface="CordiaUPC"/>
              </a:rPr>
              <a:t>Developing it as a conference application.</a:t>
            </a:r>
          </a:p>
          <a:p>
            <a:pPr marL="1143000" indent="-1143000" algn="just">
              <a:buFont typeface="Arial"/>
              <a:buChar char="•"/>
            </a:pPr>
            <a:r>
              <a:rPr lang="en-US" sz="4800">
                <a:latin typeface="CordiaUPC"/>
                <a:cs typeface="CordiaUPC"/>
              </a:rPr>
              <a:t>Incorporating White board application for demonstration purposes.</a:t>
            </a:r>
          </a:p>
        </p:txBody>
      </p:sp>
    </p:spTree>
    <p:extLst>
      <p:ext uri="{BB962C8B-B14F-4D97-AF65-F5344CB8AC3E}">
        <p14:creationId xmlns:p14="http://schemas.microsoft.com/office/powerpoint/2010/main" val="2913935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1675" y="1660525"/>
            <a:ext cx="10788650" cy="830263"/>
          </a:xfrm>
        </p:spPr>
        <p:txBody>
          <a:bodyPr>
            <a:normAutofit/>
          </a:bodyPr>
          <a:lstStyle/>
          <a:p>
            <a:r>
              <a:rPr lang="en-US" sz="4000" spc="300"/>
              <a:t>THANK YOU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pic>
        <p:nvPicPr>
          <p:cNvPr id="12" name="Online Image Placeholder 11" descr="Smart Phone">
            <a:extLst>
              <a:ext uri="{FF2B5EF4-FFF2-40B4-BE49-F238E27FC236}">
                <a16:creationId xmlns:a16="http://schemas.microsoft.com/office/drawing/2014/main" id="{4E709B75-16EA-4581-AED9-567DEF45A6B2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0873" y="3118670"/>
            <a:ext cx="730250" cy="730250"/>
          </a:xfrm>
        </p:spPr>
      </p:pic>
      <p:pic>
        <p:nvPicPr>
          <p:cNvPr id="28" name="Online Image Placeholder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Team I-Sikho</a:t>
            </a:r>
            <a:endParaRPr lang="en-US">
              <a:cs typeface="Calibri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cs typeface="Calibri"/>
              </a:rPr>
              <a:t>+91 </a:t>
            </a:r>
            <a:r>
              <a:rPr lang="en-IN">
                <a:cs typeface="Calibri"/>
              </a:rPr>
              <a:t>7975113388</a:t>
            </a:r>
            <a:endParaRPr lang="en-US">
              <a:cs typeface="Calibri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/>
              <a:t>1000sp0001@gmail.com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Peace OUT..!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C29223-E2F8-4D06-8A1F-7C2CC7FADA7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6550" y="209550"/>
            <a:ext cx="3730625" cy="830263"/>
          </a:xfrm>
        </p:spPr>
        <p:txBody>
          <a:bodyPr/>
          <a:lstStyle/>
          <a:p>
            <a:r>
              <a:rPr lang="en-US">
                <a:cs typeface="Calibri Light"/>
              </a:rPr>
              <a:t>bibliography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FBC026-97FC-4E06-93EA-265FF57996BE}"/>
              </a:ext>
            </a:extLst>
          </p:cNvPr>
          <p:cNvSpPr txBox="1"/>
          <p:nvPr/>
        </p:nvSpPr>
        <p:spPr>
          <a:xfrm>
            <a:off x="956153" y="1039660"/>
            <a:ext cx="274319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 Great Quotes About the Power of Coding (hatchcoding.com)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https://reactjs.org/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https://material-ui.com/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Expressjs.com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Rapidapi.com</a:t>
            </a:r>
          </a:p>
          <a:p>
            <a:pPr marL="285750" indent="-285750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41472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Ttsstt</a:t>
            </a:r>
            <a:endParaRPr lang="en-US" err="1"/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91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BBMS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828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797D52-8EBC-46C3-BECE-06E18E9259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4286" y="2381"/>
            <a:ext cx="12192794" cy="68651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400">
                <a:cs typeface="Calibri" panose="020F0502020204030204"/>
              </a:rPr>
              <a:t>TTSSTT</a:t>
            </a:r>
            <a:endParaRPr lang="en-US"/>
          </a:p>
          <a:p>
            <a:r>
              <a:rPr lang="en-US" sz="3600">
                <a:solidFill>
                  <a:srgbClr val="FF0000"/>
                </a:solidFill>
                <a:cs typeface="Calibri" panose="020F0502020204030204"/>
              </a:rPr>
              <a:t>T</a:t>
            </a:r>
            <a:r>
              <a:rPr lang="en-US" sz="3600">
                <a:cs typeface="Calibri" panose="020F0502020204030204"/>
              </a:rPr>
              <a:t>ext </a:t>
            </a:r>
            <a:r>
              <a:rPr lang="en-US" sz="3600">
                <a:solidFill>
                  <a:srgbClr val="FF0000"/>
                </a:solidFill>
                <a:cs typeface="Calibri" panose="020F0502020204030204"/>
              </a:rPr>
              <a:t>T</a:t>
            </a:r>
            <a:r>
              <a:rPr lang="en-US" sz="3600">
                <a:cs typeface="Calibri" panose="020F0502020204030204"/>
              </a:rPr>
              <a:t>o </a:t>
            </a:r>
            <a:r>
              <a:rPr lang="en-US" sz="3600">
                <a:solidFill>
                  <a:srgbClr val="FF0000"/>
                </a:solidFill>
                <a:ea typeface="+mn-lt"/>
                <a:cs typeface="+mn-lt"/>
              </a:rPr>
              <a:t>S</a:t>
            </a:r>
            <a:r>
              <a:rPr lang="en-US" sz="3600">
                <a:ea typeface="+mn-lt"/>
                <a:cs typeface="+mn-lt"/>
              </a:rPr>
              <a:t>peech </a:t>
            </a:r>
            <a:r>
              <a:rPr lang="en-US" sz="3600" err="1">
                <a:solidFill>
                  <a:srgbClr val="FF0000"/>
                </a:solidFill>
                <a:ea typeface="+mn-lt"/>
                <a:cs typeface="+mn-lt"/>
              </a:rPr>
              <a:t>S</a:t>
            </a:r>
            <a:r>
              <a:rPr lang="en-US" sz="3600" err="1">
                <a:ea typeface="+mn-lt"/>
                <a:cs typeface="+mn-lt"/>
              </a:rPr>
              <a:t>peech</a:t>
            </a:r>
            <a:r>
              <a:rPr lang="en-US" sz="3600">
                <a:cs typeface="Calibri" panose="020F0502020204030204"/>
              </a:rPr>
              <a:t> </a:t>
            </a:r>
            <a:r>
              <a:rPr lang="en-US" sz="3600">
                <a:solidFill>
                  <a:srgbClr val="FF0000"/>
                </a:solidFill>
                <a:ea typeface="+mn-lt"/>
                <a:cs typeface="+mn-lt"/>
              </a:rPr>
              <a:t>T</a:t>
            </a:r>
            <a:r>
              <a:rPr lang="en-US" sz="3600">
                <a:ea typeface="+mn-lt"/>
                <a:cs typeface="+mn-lt"/>
              </a:rPr>
              <a:t>o </a:t>
            </a:r>
            <a:r>
              <a:rPr lang="en-US" sz="3600">
                <a:solidFill>
                  <a:srgbClr val="FF0000"/>
                </a:solidFill>
                <a:ea typeface="+mn-lt"/>
                <a:cs typeface="+mn-lt"/>
              </a:rPr>
              <a:t>T</a:t>
            </a:r>
            <a:r>
              <a:rPr lang="en-US" sz="3600">
                <a:ea typeface="+mn-lt"/>
                <a:cs typeface="+mn-lt"/>
              </a:rPr>
              <a:t>ext </a:t>
            </a:r>
          </a:p>
          <a:p>
            <a:r>
              <a:rPr lang="en-US" sz="3600">
                <a:cs typeface="Calibri" panose="020F0502020204030204"/>
              </a:rPr>
              <a:t>It does </a:t>
            </a:r>
            <a:r>
              <a:rPr lang="en-US" sz="3600" err="1">
                <a:cs typeface="Calibri" panose="020F0502020204030204"/>
              </a:rPr>
              <a:t>does</a:t>
            </a:r>
            <a:r>
              <a:rPr lang="en-US" sz="3600">
                <a:cs typeface="Calibri" panose="020F0502020204030204"/>
              </a:rPr>
              <a:t> dictate what we wrote further write what we dictate.</a:t>
            </a:r>
          </a:p>
          <a:p>
            <a:r>
              <a:rPr lang="en-US" sz="3600">
                <a:cs typeface="Calibri" panose="020F0502020204030204"/>
              </a:rPr>
              <a:t>MVP </a:t>
            </a:r>
            <a:r>
              <a:rPr lang="en-US" sz="3600">
                <a:cs typeface="Calibri" panose="020F0502020204030204"/>
                <a:hlinkClick r:id="rId2"/>
              </a:rPr>
              <a:t>link.</a:t>
            </a:r>
            <a:endParaRPr lang="en-US" sz="3600">
              <a:cs typeface="Calibri" panose="020F0502020204030204"/>
            </a:endParaRPr>
          </a:p>
          <a:p>
            <a:endParaRPr lang="en-US" sz="3600">
              <a:cs typeface="Calibri" panose="020F0502020204030204"/>
            </a:endParaRPr>
          </a:p>
          <a:p>
            <a:endParaRPr lang="en-US" sz="36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4395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No code /</a:t>
            </a:r>
            <a:br>
              <a:rPr lang="en-US">
                <a:cs typeface="Calibri Light"/>
              </a:rPr>
            </a:br>
            <a:r>
              <a:rPr lang="en-US">
                <a:cs typeface="Calibri Light"/>
              </a:rPr>
              <a:t>low code</a:t>
            </a:r>
            <a:br>
              <a:rPr lang="en-US">
                <a:cs typeface="Calibri Light"/>
              </a:rPr>
            </a:br>
            <a:r>
              <a:rPr lang="en-US">
                <a:cs typeface="Calibri Light"/>
              </a:rPr>
              <a:t>platform </a:t>
            </a:r>
            <a:endParaRPr lang="en-US"/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399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797D52-8EBC-46C3-BECE-06E18E9259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4286" y="2381"/>
            <a:ext cx="12192794" cy="68651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400">
                <a:cs typeface="Calibri" panose="020F0502020204030204"/>
              </a:rPr>
              <a:t>No code /low code platform</a:t>
            </a:r>
          </a:p>
          <a:p>
            <a:r>
              <a:rPr lang="en-US" sz="3600">
                <a:cs typeface="Calibri"/>
              </a:rPr>
              <a:t>This currently at MVP stage.</a:t>
            </a:r>
          </a:p>
          <a:p>
            <a:r>
              <a:rPr lang="en-US" sz="3600">
                <a:cs typeface="Calibri"/>
              </a:rPr>
              <a:t>This is productivity tool to generate from  code from </a:t>
            </a:r>
          </a:p>
          <a:p>
            <a:r>
              <a:rPr lang="en-US" sz="3600">
                <a:cs typeface="Calibri"/>
              </a:rPr>
              <a:t>Web design ,which helps in rapid prototyping and </a:t>
            </a:r>
          </a:p>
          <a:p>
            <a:r>
              <a:rPr lang="en-US" sz="3600">
                <a:cs typeface="Calibri"/>
              </a:rPr>
              <a:t>Development.</a:t>
            </a:r>
          </a:p>
          <a:p>
            <a:endParaRPr lang="en-US" sz="3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2795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>
                <a:cs typeface="Calibri Light"/>
              </a:rPr>
              <a:t>DAta</a:t>
            </a:r>
            <a:r>
              <a:rPr lang="en-US">
                <a:cs typeface="Calibri Light"/>
              </a:rPr>
              <a:t> science project</a:t>
            </a:r>
            <a:endParaRPr lang="en-US"/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847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797D52-8EBC-46C3-BECE-06E18E9259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4286" y="2381"/>
            <a:ext cx="12192794" cy="68651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400">
                <a:cs typeface="Calibri"/>
              </a:rPr>
              <a:t>Data Science Project with </a:t>
            </a:r>
            <a:r>
              <a:rPr lang="en-US" sz="4400" err="1">
                <a:cs typeface="Calibri"/>
              </a:rPr>
              <a:t>weka</a:t>
            </a:r>
            <a:endParaRPr lang="en-US" sz="4400">
              <a:cs typeface="Calibri"/>
            </a:endParaRPr>
          </a:p>
          <a:p>
            <a:r>
              <a:rPr lang="en-US" sz="3600">
                <a:cs typeface="Calibri"/>
              </a:rPr>
              <a:t>Wingo is a online </a:t>
            </a:r>
            <a:r>
              <a:rPr lang="en-US" sz="3600" err="1">
                <a:cs typeface="Calibri"/>
              </a:rPr>
              <a:t>colour</a:t>
            </a:r>
            <a:r>
              <a:rPr lang="en-US" sz="3600">
                <a:cs typeface="Calibri"/>
              </a:rPr>
              <a:t> </a:t>
            </a:r>
          </a:p>
          <a:p>
            <a:r>
              <a:rPr lang="en-US" sz="3600">
                <a:cs typeface="Calibri"/>
              </a:rPr>
              <a:t>prediction game with data from </a:t>
            </a:r>
            <a:r>
              <a:rPr lang="en-US" sz="3600" err="1">
                <a:cs typeface="Calibri"/>
              </a:rPr>
              <a:t>kaggle</a:t>
            </a:r>
            <a:r>
              <a:rPr lang="en-US" sz="3600">
                <a:cs typeface="Calibri"/>
              </a:rPr>
              <a:t>.</a:t>
            </a:r>
          </a:p>
          <a:p>
            <a:r>
              <a:rPr lang="en-US" sz="3600">
                <a:cs typeface="Calibri"/>
              </a:rPr>
              <a:t>I ran data against </a:t>
            </a:r>
            <a:r>
              <a:rPr lang="en-US" sz="3600" err="1">
                <a:cs typeface="Calibri"/>
              </a:rPr>
              <a:t>weka</a:t>
            </a:r>
            <a:r>
              <a:rPr lang="en-US" sz="3600">
                <a:cs typeface="Calibri"/>
              </a:rPr>
              <a:t> and </a:t>
            </a:r>
            <a:r>
              <a:rPr lang="en-US" sz="3600" err="1">
                <a:cs typeface="Calibri"/>
              </a:rPr>
              <a:t>analysed</a:t>
            </a:r>
            <a:r>
              <a:rPr lang="en-US" sz="3600">
                <a:cs typeface="Calibri"/>
              </a:rPr>
              <a:t> </a:t>
            </a:r>
          </a:p>
          <a:p>
            <a:r>
              <a:rPr lang="en-US" sz="3600">
                <a:cs typeface="Calibri"/>
              </a:rPr>
              <a:t>Its decision tree.</a:t>
            </a:r>
          </a:p>
          <a:p>
            <a:endParaRPr lang="en-US" sz="360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9EF2B8-0157-4CEA-9F93-6FF7C315F82D}"/>
              </a:ext>
            </a:extLst>
          </p:cNvPr>
          <p:cNvSpPr txBox="1"/>
          <p:nvPr/>
        </p:nvSpPr>
        <p:spPr>
          <a:xfrm>
            <a:off x="9181381" y="4513053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2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3"/>
              </a:rPr>
              <a:t>CC BY-SA-NC</a:t>
            </a:r>
            <a:r>
              <a:rPr lang="en-US"/>
              <a:t>.</a:t>
            </a:r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7B5779A-8E44-4DF8-9356-92542A968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037608" y="1514348"/>
            <a:ext cx="2743199" cy="2794134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542EE0D-68A6-4A37-8881-D5F7AC7E7B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p:blipFill>
        <p:spPr>
          <a:xfrm>
            <a:off x="9080739" y="26023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59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Skills 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set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002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797D52-8EBC-46C3-BECE-06E18E9259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4286" y="2381"/>
            <a:ext cx="12192794" cy="68651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400" dirty="0">
                <a:cs typeface="Calibri"/>
              </a:rPr>
              <a:t>.</a:t>
            </a:r>
          </a:p>
          <a:p>
            <a:endParaRPr lang="en-US" sz="4400" dirty="0">
              <a:cs typeface="Calibri"/>
            </a:endParaRPr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7B5779A-8E44-4DF8-9356-92542A968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2438" y="2779556"/>
            <a:ext cx="1291086" cy="129888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542EE0D-68A6-4A37-8881-D5F7AC7E7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82437" y="2201174"/>
            <a:ext cx="1291087" cy="1276710"/>
          </a:xfrm>
          <a:prstGeom prst="rect">
            <a:avLst/>
          </a:prstGeom>
        </p:spPr>
      </p:pic>
      <p:pic>
        <p:nvPicPr>
          <p:cNvPr id="4" name="Picture 5" descr="Chart&#10;&#10;Description automatically generated">
            <a:extLst>
              <a:ext uri="{FF2B5EF4-FFF2-40B4-BE49-F238E27FC236}">
                <a16:creationId xmlns:a16="http://schemas.microsoft.com/office/drawing/2014/main" id="{263C514B-D894-4A82-75EC-55267C963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107720" y="3265097"/>
            <a:ext cx="4209690" cy="4224068"/>
          </a:xfrm>
          <a:prstGeom prst="rect">
            <a:avLst/>
          </a:prstGeom>
        </p:spPr>
      </p:pic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6AA7573A-4F0A-C262-532F-098A7A38A3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-77638" y="1438"/>
            <a:ext cx="2110597" cy="2110597"/>
          </a:xfrm>
          <a:prstGeom prst="rect">
            <a:avLst/>
          </a:prstGeom>
        </p:spPr>
      </p:pic>
      <p:pic>
        <p:nvPicPr>
          <p:cNvPr id="11" name="Picture 11" descr="Logo, icon&#10;&#10;Description automatically generated">
            <a:extLst>
              <a:ext uri="{FF2B5EF4-FFF2-40B4-BE49-F238E27FC236}">
                <a16:creationId xmlns:a16="http://schemas.microsoft.com/office/drawing/2014/main" id="{8B9A5C2C-42CF-61D6-6152-4B26246063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24286" y="4228382"/>
            <a:ext cx="1607389" cy="1607389"/>
          </a:xfrm>
          <a:prstGeom prst="rect">
            <a:avLst/>
          </a:prstGeom>
        </p:spPr>
      </p:pic>
      <p:pic>
        <p:nvPicPr>
          <p:cNvPr id="14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A374661C-366C-C39B-0607-F5CDB8A2FA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935419" y="-58228"/>
            <a:ext cx="1506748" cy="1122872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9DCD058-C565-AF0C-F88A-3427BB0E6BC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8462513" y="989701"/>
            <a:ext cx="5503652" cy="3095804"/>
          </a:xfrm>
          <a:prstGeom prst="rect">
            <a:avLst/>
          </a:prstGeom>
        </p:spPr>
      </p:pic>
      <p:pic>
        <p:nvPicPr>
          <p:cNvPr id="21" name="Picture 21" descr="Logo&#10;&#10;Description automatically generated">
            <a:extLst>
              <a:ext uri="{FF2B5EF4-FFF2-40B4-BE49-F238E27FC236}">
                <a16:creationId xmlns:a16="http://schemas.microsoft.com/office/drawing/2014/main" id="{3D391D18-42D5-7015-A848-0065BB19D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601419" y="4228929"/>
            <a:ext cx="2743197" cy="671765"/>
          </a:xfrm>
          <a:prstGeom prst="rect">
            <a:avLst/>
          </a:prstGeom>
        </p:spPr>
      </p:pic>
      <p:pic>
        <p:nvPicPr>
          <p:cNvPr id="24" name="Picture 24" descr="Logo, company name&#10;&#10;Description automatically generated">
            <a:extLst>
              <a:ext uri="{FF2B5EF4-FFF2-40B4-BE49-F238E27FC236}">
                <a16:creationId xmlns:a16="http://schemas.microsoft.com/office/drawing/2014/main" id="{0262F09E-0728-429D-9D38-99A1D562936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2251495" y="89246"/>
            <a:ext cx="3361425" cy="1474902"/>
          </a:xfrm>
          <a:prstGeom prst="rect">
            <a:avLst/>
          </a:prstGeom>
        </p:spPr>
      </p:pic>
      <p:pic>
        <p:nvPicPr>
          <p:cNvPr id="27" name="Picture 27" descr="Logo&#10;&#10;Description automatically generated">
            <a:extLst>
              <a:ext uri="{FF2B5EF4-FFF2-40B4-BE49-F238E27FC236}">
                <a16:creationId xmlns:a16="http://schemas.microsoft.com/office/drawing/2014/main" id="{55988A9F-2797-4FA2-532E-CC6B05BFB8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460739" y="822945"/>
            <a:ext cx="3706481" cy="3256787"/>
          </a:xfrm>
          <a:prstGeom prst="rect">
            <a:avLst/>
          </a:prstGeom>
        </p:spPr>
      </p:pic>
      <p:pic>
        <p:nvPicPr>
          <p:cNvPr id="30" name="Picture 30" descr="Icon&#10;&#10;Description automatically generated">
            <a:extLst>
              <a:ext uri="{FF2B5EF4-FFF2-40B4-BE49-F238E27FC236}">
                <a16:creationId xmlns:a16="http://schemas.microsoft.com/office/drawing/2014/main" id="{992AABA1-3456-5897-9057-3B31F5BA94F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9980762" y="3604404"/>
            <a:ext cx="2438400" cy="2438400"/>
          </a:xfrm>
          <a:prstGeom prst="rect">
            <a:avLst/>
          </a:prstGeom>
        </p:spPr>
      </p:pic>
      <p:pic>
        <p:nvPicPr>
          <p:cNvPr id="33" name="Picture 33" descr="A picture containing logo&#10;&#10;Description automatically generated">
            <a:extLst>
              <a:ext uri="{FF2B5EF4-FFF2-40B4-BE49-F238E27FC236}">
                <a16:creationId xmlns:a16="http://schemas.microsoft.com/office/drawing/2014/main" id="{A672B8B4-55C0-3688-9165-3079A45BE69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5558287" y="4960581"/>
            <a:ext cx="2743198" cy="1163781"/>
          </a:xfrm>
          <a:prstGeom prst="rect">
            <a:avLst/>
          </a:prstGeom>
        </p:spPr>
      </p:pic>
      <p:pic>
        <p:nvPicPr>
          <p:cNvPr id="36" name="Picture 36">
            <a:extLst>
              <a:ext uri="{FF2B5EF4-FFF2-40B4-BE49-F238E27FC236}">
                <a16:creationId xmlns:a16="http://schemas.microsoft.com/office/drawing/2014/main" id="{05093053-448E-3E9B-92A9-F6F758AB4A3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>
            <a:off x="1775154" y="2951761"/>
            <a:ext cx="2143125" cy="638175"/>
          </a:xfrm>
          <a:prstGeom prst="rect">
            <a:avLst/>
          </a:prstGeom>
        </p:spPr>
      </p:pic>
      <p:pic>
        <p:nvPicPr>
          <p:cNvPr id="39" name="Picture 39" descr="Icon&#10;&#10;Description automatically generated">
            <a:extLst>
              <a:ext uri="{FF2B5EF4-FFF2-40B4-BE49-F238E27FC236}">
                <a16:creationId xmlns:a16="http://schemas.microsoft.com/office/drawing/2014/main" id="{FC425B8B-7E85-2FF1-31FC-39D4F4BDC93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>
            <a:off x="2165230" y="4817853"/>
            <a:ext cx="1046673" cy="1032296"/>
          </a:xfrm>
          <a:prstGeom prst="rect">
            <a:avLst/>
          </a:prstGeom>
        </p:spPr>
      </p:pic>
      <p:pic>
        <p:nvPicPr>
          <p:cNvPr id="42" name="Picture 42">
            <a:extLst>
              <a:ext uri="{FF2B5EF4-FFF2-40B4-BE49-F238E27FC236}">
                <a16:creationId xmlns:a16="http://schemas.microsoft.com/office/drawing/2014/main" id="{148DB3F2-524C-7C22-7BF5-1AAAC2F3C60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837473B0-CC2E-450A-ABE3-18F120FF3D39}">
                <a1611:picAttrSrcUrl xmlns:a1611="http://schemas.microsoft.com/office/drawing/2016/11/main" r:id="rId31"/>
              </a:ext>
            </a:extLst>
          </a:blip>
          <a:stretch>
            <a:fillRect/>
          </a:stretch>
        </p:blipFill>
        <p:spPr>
          <a:xfrm>
            <a:off x="4724400" y="2242053"/>
            <a:ext cx="2743200" cy="1741289"/>
          </a:xfrm>
          <a:prstGeom prst="rect">
            <a:avLst/>
          </a:prstGeom>
        </p:spPr>
      </p:pic>
      <p:pic>
        <p:nvPicPr>
          <p:cNvPr id="45" name="Picture 45" descr="Logo, company name&#10;&#10;Description automatically generated">
            <a:extLst>
              <a:ext uri="{FF2B5EF4-FFF2-40B4-BE49-F238E27FC236}">
                <a16:creationId xmlns:a16="http://schemas.microsoft.com/office/drawing/2014/main" id="{26757843-3EE4-F9B9-1A21-3B97DC0A26A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837473B0-CC2E-450A-ABE3-18F120FF3D39}">
                <a1611:picAttrSrcUrl xmlns:a1611="http://schemas.microsoft.com/office/drawing/2016/11/main" r:id="rId33"/>
              </a:ext>
            </a:extLst>
          </a:blip>
          <a:stretch>
            <a:fillRect/>
          </a:stretch>
        </p:blipFill>
        <p:spPr>
          <a:xfrm>
            <a:off x="7456098" y="3055422"/>
            <a:ext cx="2743199" cy="1005948"/>
          </a:xfrm>
          <a:prstGeom prst="rect">
            <a:avLst/>
          </a:prstGeom>
        </p:spPr>
      </p:pic>
      <p:pic>
        <p:nvPicPr>
          <p:cNvPr id="48" name="Picture 48" descr="A picture containing clipart&#10;&#10;Description automatically generated">
            <a:extLst>
              <a:ext uri="{FF2B5EF4-FFF2-40B4-BE49-F238E27FC236}">
                <a16:creationId xmlns:a16="http://schemas.microsoft.com/office/drawing/2014/main" id="{F99E723B-A3A5-00B7-A186-C75D10C0CFC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837473B0-CC2E-450A-ABE3-18F120FF3D39}">
                <a1611:picAttrSrcUrl xmlns:a1611="http://schemas.microsoft.com/office/drawing/2016/11/main" r:id="rId35"/>
              </a:ext>
            </a:extLst>
          </a:blip>
          <a:stretch>
            <a:fillRect/>
          </a:stretch>
        </p:blipFill>
        <p:spPr>
          <a:xfrm>
            <a:off x="8146211" y="23391"/>
            <a:ext cx="2743200" cy="1635369"/>
          </a:xfrm>
          <a:prstGeom prst="rect">
            <a:avLst/>
          </a:prstGeom>
        </p:spPr>
      </p:pic>
      <p:pic>
        <p:nvPicPr>
          <p:cNvPr id="51" name="Picture 51" descr="A picture containing icon&#10;&#10;Description automatically generated">
            <a:extLst>
              <a:ext uri="{FF2B5EF4-FFF2-40B4-BE49-F238E27FC236}">
                <a16:creationId xmlns:a16="http://schemas.microsoft.com/office/drawing/2014/main" id="{8A984C77-5E14-713F-F09E-0C82B122238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837473B0-CC2E-450A-ABE3-18F120FF3D39}">
                <a1611:picAttrSrcUrl xmlns:a1611="http://schemas.microsoft.com/office/drawing/2016/11/main" r:id="rId37"/>
              </a:ext>
            </a:extLst>
          </a:blip>
          <a:stretch>
            <a:fillRect/>
          </a:stretch>
        </p:blipFill>
        <p:spPr>
          <a:xfrm>
            <a:off x="1772010" y="1274733"/>
            <a:ext cx="1143000" cy="742950"/>
          </a:xfrm>
          <a:prstGeom prst="rect">
            <a:avLst/>
          </a:prstGeom>
        </p:spPr>
      </p:pic>
      <p:pic>
        <p:nvPicPr>
          <p:cNvPr id="54" name="Picture 54" descr="Icon&#10;&#10;Description automatically generated">
            <a:extLst>
              <a:ext uri="{FF2B5EF4-FFF2-40B4-BE49-F238E27FC236}">
                <a16:creationId xmlns:a16="http://schemas.microsoft.com/office/drawing/2014/main" id="{F77757A7-A253-9881-6143-524BE918D14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837473B0-CC2E-450A-ABE3-18F120FF3D39}">
                <a1611:picAttrSrcUrl xmlns:a1611="http://schemas.microsoft.com/office/drawing/2016/11/main" r:id="rId39"/>
              </a:ext>
            </a:extLst>
          </a:blip>
          <a:stretch>
            <a:fillRect/>
          </a:stretch>
        </p:blipFill>
        <p:spPr>
          <a:xfrm>
            <a:off x="7643004" y="1275451"/>
            <a:ext cx="2743199" cy="1920456"/>
          </a:xfrm>
          <a:prstGeom prst="rect">
            <a:avLst/>
          </a:prstGeom>
        </p:spPr>
      </p:pic>
      <p:pic>
        <p:nvPicPr>
          <p:cNvPr id="57" name="Picture 57" descr="Logo&#10;&#10;Description automatically generated">
            <a:extLst>
              <a:ext uri="{FF2B5EF4-FFF2-40B4-BE49-F238E27FC236}">
                <a16:creationId xmlns:a16="http://schemas.microsoft.com/office/drawing/2014/main" id="{C33EB9B2-B13F-F076-F05C-CE63E81F4D2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837473B0-CC2E-450A-ABE3-18F120FF3D39}">
                <a1611:picAttrSrcUrl xmlns:a1611="http://schemas.microsoft.com/office/drawing/2016/11/main" r:id="rId41"/>
              </a:ext>
            </a:extLst>
          </a:blip>
          <a:stretch>
            <a:fillRect/>
          </a:stretch>
        </p:blipFill>
        <p:spPr>
          <a:xfrm>
            <a:off x="8462513" y="3787040"/>
            <a:ext cx="2053088" cy="12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36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1675" y="1660525"/>
            <a:ext cx="10788650" cy="830263"/>
          </a:xfrm>
        </p:spPr>
        <p:txBody>
          <a:bodyPr>
            <a:normAutofit/>
          </a:bodyPr>
          <a:lstStyle/>
          <a:p>
            <a:r>
              <a:rPr lang="en-US" sz="4000" spc="300"/>
              <a:t>THANK YOU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pic>
        <p:nvPicPr>
          <p:cNvPr id="12" name="Online Image Placeholder 11" descr="Smart Phone">
            <a:extLst>
              <a:ext uri="{FF2B5EF4-FFF2-40B4-BE49-F238E27FC236}">
                <a16:creationId xmlns:a16="http://schemas.microsoft.com/office/drawing/2014/main" id="{4E709B75-16EA-4581-AED9-567DEF45A6B2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0873" y="3118670"/>
            <a:ext cx="730250" cy="730250"/>
          </a:xfrm>
        </p:spPr>
      </p:pic>
      <p:pic>
        <p:nvPicPr>
          <p:cNvPr id="28" name="Online Image Placeholder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Team I-Sikho</a:t>
            </a:r>
            <a:endParaRPr lang="en-US">
              <a:cs typeface="Calibri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cs typeface="Calibri"/>
              </a:rPr>
              <a:t>+91 </a:t>
            </a:r>
            <a:r>
              <a:rPr lang="en-IN">
                <a:cs typeface="Calibri"/>
              </a:rPr>
              <a:t>7975113388</a:t>
            </a:r>
            <a:endParaRPr lang="en-US">
              <a:cs typeface="Calibri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64685" y="3816862"/>
            <a:ext cx="3884177" cy="118015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1000sp0001@gmail.com</a:t>
            </a:r>
            <a:endParaRPr lang="en-US">
              <a:cs typeface="Calibri"/>
            </a:endParaRPr>
          </a:p>
          <a:p>
            <a:r>
              <a:rPr lang="en-US">
                <a:cs typeface="Calibri"/>
                <a:hlinkClick r:id="rId11"/>
              </a:rPr>
              <a:t>Shivapatil@pm.me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Peace OUT..!</a:t>
            </a:r>
          </a:p>
        </p:txBody>
      </p:sp>
    </p:spTree>
    <p:extLst>
      <p:ext uri="{BB962C8B-B14F-4D97-AF65-F5344CB8AC3E}">
        <p14:creationId xmlns:p14="http://schemas.microsoft.com/office/powerpoint/2010/main" val="1709506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797D52-8EBC-46C3-BECE-06E18E9259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4286" y="2381"/>
            <a:ext cx="12192794" cy="686514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4400" dirty="0">
                <a:cs typeface="Calibri" panose="020F0502020204030204"/>
              </a:rPr>
              <a:t>BBMS</a:t>
            </a:r>
          </a:p>
          <a:p>
            <a:pPr algn="r"/>
            <a:r>
              <a:rPr lang="en-US" sz="3200" dirty="0">
                <a:cs typeface="Calibri" panose="020F0502020204030204"/>
              </a:rPr>
              <a:t>As part of my fifth semester curriculum this was my mini project for DBMS laboratory.</a:t>
            </a:r>
            <a:endParaRPr lang="en-US" sz="4400" dirty="0">
              <a:cs typeface="Calibri" panose="020F0502020204030204"/>
            </a:endParaRPr>
          </a:p>
          <a:p>
            <a:pPr algn="r"/>
            <a:r>
              <a:rPr lang="en-US" sz="3200" dirty="0">
                <a:cs typeface="Calibri" panose="020F0502020204030204"/>
              </a:rPr>
              <a:t>Team size 4.</a:t>
            </a:r>
          </a:p>
          <a:p>
            <a:pPr algn="r"/>
            <a:r>
              <a:rPr lang="en-US" sz="3200" dirty="0">
                <a:cs typeface="Calibri" panose="020F0502020204030204"/>
              </a:rPr>
              <a:t>Wrote PHP program to perform Create, Read, Update and Delete operations on relational database MySQL</a:t>
            </a:r>
          </a:p>
          <a:p>
            <a:pPr algn="r"/>
            <a:r>
              <a:rPr lang="en-US" sz="3200" dirty="0">
                <a:cs typeface="Calibri" panose="020F0502020204030204"/>
              </a:rPr>
              <a:t>Handled html pages too partly</a:t>
            </a:r>
          </a:p>
          <a:p>
            <a:pPr algn="r"/>
            <a:endParaRPr lang="en-US" sz="4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42815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Binary clock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8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797D52-8EBC-46C3-BECE-06E18E9259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4286" y="2381"/>
            <a:ext cx="12192794" cy="68651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400">
                <a:cs typeface="Calibri" panose="020F0502020204030204"/>
              </a:rPr>
              <a:t>Binary Clock</a:t>
            </a:r>
          </a:p>
          <a:p>
            <a:r>
              <a:rPr lang="en-US" sz="3600">
                <a:cs typeface="Calibri"/>
              </a:rPr>
              <a:t>In this project we used OpenGL open graphics library C++ variant.</a:t>
            </a:r>
          </a:p>
          <a:p>
            <a:endParaRPr lang="en-US" sz="3600">
              <a:cs typeface="Calibri"/>
            </a:endParaRPr>
          </a:p>
          <a:p>
            <a:r>
              <a:rPr lang="en-US" sz="3600">
                <a:cs typeface="Calibri"/>
              </a:rPr>
              <a:t>Link to documentation  </a:t>
            </a:r>
            <a:r>
              <a:rPr lang="en-US" sz="3600">
                <a:cs typeface="Calibri"/>
                <a:hlinkClick r:id="rId2"/>
              </a:rPr>
              <a:t>here</a:t>
            </a:r>
          </a:p>
        </p:txBody>
      </p:sp>
      <p:pic>
        <p:nvPicPr>
          <p:cNvPr id="2" name="Graphic 2" descr="Rope Knot outline">
            <a:extLst>
              <a:ext uri="{FF2B5EF4-FFF2-40B4-BE49-F238E27FC236}">
                <a16:creationId xmlns:a16="http://schemas.microsoft.com/office/drawing/2014/main" id="{B0E8A1A1-C0C6-41BB-8B96-9B90731DC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1630" y="41076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07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ColabDEv</a:t>
            </a:r>
            <a:endParaRPr lang="en-US" err="1"/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67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797D52-8EBC-46C3-BECE-06E18E9259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4286" y="2381"/>
            <a:ext cx="12192794" cy="68651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400" err="1">
                <a:cs typeface="Calibri"/>
              </a:rPr>
              <a:t>ColabDev</a:t>
            </a:r>
          </a:p>
          <a:p>
            <a:r>
              <a:rPr lang="en-US" sz="3600">
                <a:cs typeface="Calibri"/>
              </a:rPr>
              <a:t>A code </a:t>
            </a:r>
            <a:r>
              <a:rPr lang="en-US" sz="3600"/>
              <a:t>collaboration</a:t>
            </a:r>
            <a:r>
              <a:rPr lang="en-US" sz="3600">
                <a:cs typeface="Calibri"/>
              </a:rPr>
              <a:t> tool.</a:t>
            </a:r>
            <a:endParaRPr lang="en-US" sz="4400">
              <a:cs typeface="Calibri"/>
            </a:endParaRPr>
          </a:p>
          <a:p>
            <a:r>
              <a:rPr lang="en-US" sz="3600">
                <a:cs typeface="Calibri"/>
              </a:rPr>
              <a:t>Technology used are React, Express and Node.js</a:t>
            </a:r>
          </a:p>
          <a:p>
            <a:r>
              <a:rPr lang="en-US" sz="3600">
                <a:cs typeface="Calibri"/>
              </a:rPr>
              <a:t>Team size 3</a:t>
            </a:r>
          </a:p>
          <a:p>
            <a:r>
              <a:rPr lang="en-US" sz="3600">
                <a:cs typeface="Calibri"/>
              </a:rPr>
              <a:t>This project was modified to I-</a:t>
            </a:r>
            <a:r>
              <a:rPr lang="en-US" sz="3600" err="1">
                <a:cs typeface="Calibri"/>
              </a:rPr>
              <a:t>Sikho</a:t>
            </a:r>
            <a:r>
              <a:rPr lang="en-US" sz="3600">
                <a:cs typeface="Calibri"/>
              </a:rPr>
              <a:t> later.</a:t>
            </a:r>
          </a:p>
          <a:p>
            <a:endParaRPr lang="en-US" sz="3600">
              <a:cs typeface="Calibri"/>
            </a:endParaRPr>
          </a:p>
          <a:p>
            <a:endParaRPr lang="en-US" sz="4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9770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LW_V2" id="{E5110F26-8197-DB45-AF5B-7431BEF0563B}" vid="{8AAB886A-F653-1948-BBB7-F7B1A419C2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02A8ED-1331-4C1D-8649-743D7BE164DD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purl.org/dc/elements/1.1/"/>
    <ds:schemaRef ds:uri="http://purl.org/dc/dcmitype/"/>
    <ds:schemaRef ds:uri="http://www.w3.org/XML/1998/namespace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9A06775-4FD5-4278-BDCC-E6FF131E966F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9E4EAC9-33DC-4CF0-BA31-C98F61CE478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1031</Words>
  <Application>Microsoft Office PowerPoint</Application>
  <PresentationFormat>Widescreen</PresentationFormat>
  <Paragraphs>198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Arial,Sans-Serif</vt:lpstr>
      <vt:lpstr>Calibri</vt:lpstr>
      <vt:lpstr>Calibri Light</vt:lpstr>
      <vt:lpstr>CordiaUPC</vt:lpstr>
      <vt:lpstr>Wingdings</vt:lpstr>
      <vt:lpstr>Office Theme</vt:lpstr>
      <vt:lpstr>Projects / Skills list</vt:lpstr>
      <vt:lpstr>PowerPoint Presentation</vt:lpstr>
      <vt:lpstr>PowerPoint Presentation</vt:lpstr>
      <vt:lpstr>BBMS</vt:lpstr>
      <vt:lpstr>PowerPoint Presentation</vt:lpstr>
      <vt:lpstr>Binary clock</vt:lpstr>
      <vt:lpstr>PowerPoint Presentation</vt:lpstr>
      <vt:lpstr>ColabDEv</vt:lpstr>
      <vt:lpstr>PowerPoint Presentation</vt:lpstr>
      <vt:lpstr> Login  automation</vt:lpstr>
      <vt:lpstr>PowerPoint Presentation</vt:lpstr>
      <vt:lpstr>I-sIKHO (INTERACTIVE SIKHO)</vt:lpstr>
      <vt:lpstr>Agenda</vt:lpstr>
      <vt:lpstr>Agenda  {CONTINUED }</vt:lpstr>
      <vt:lpstr>INTRODUCTION</vt:lpstr>
      <vt:lpstr>Literature survey</vt:lpstr>
      <vt:lpstr>PowerPoint Presentation</vt:lpstr>
      <vt:lpstr>objectives</vt:lpstr>
      <vt:lpstr>PowerPoint Presentation</vt:lpstr>
      <vt:lpstr>methodology</vt:lpstr>
      <vt:lpstr>PowerPoint Presentation</vt:lpstr>
      <vt:lpstr>PowerPoint Presentation</vt:lpstr>
      <vt:lpstr>contributions</vt:lpstr>
      <vt:lpstr>PowerPoint Presentation</vt:lpstr>
      <vt:lpstr>Project deliverables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</vt:lpstr>
      <vt:lpstr>PowerPoint Presentation</vt:lpstr>
      <vt:lpstr>conclusion</vt:lpstr>
      <vt:lpstr>PowerPoint Presentation</vt:lpstr>
      <vt:lpstr>Scope for future work</vt:lpstr>
      <vt:lpstr>PowerPoint Presentation</vt:lpstr>
      <vt:lpstr>THANK YOU</vt:lpstr>
      <vt:lpstr>bibliography</vt:lpstr>
      <vt:lpstr>Ttsstt</vt:lpstr>
      <vt:lpstr>PowerPoint Presentation</vt:lpstr>
      <vt:lpstr>No code / low code platform </vt:lpstr>
      <vt:lpstr>PowerPoint Presentation</vt:lpstr>
      <vt:lpstr>DAta science project</vt:lpstr>
      <vt:lpstr>PowerPoint Presentation</vt:lpstr>
      <vt:lpstr>Skills  set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Fabrikam Technology Inc.</dc:title>
  <dc:creator>Shiv Patil</dc:creator>
  <cp:lastModifiedBy>Shiv Patil</cp:lastModifiedBy>
  <cp:revision>104</cp:revision>
  <dcterms:created xsi:type="dcterms:W3CDTF">2021-01-20T02:55:40Z</dcterms:created>
  <dcterms:modified xsi:type="dcterms:W3CDTF">2023-10-17T10:54:53Z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